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65" r:id="rId2"/>
    <p:sldId id="268" r:id="rId3"/>
    <p:sldId id="267" r:id="rId4"/>
    <p:sldId id="273" r:id="rId5"/>
    <p:sldId id="266" r:id="rId6"/>
    <p:sldId id="277" r:id="rId7"/>
    <p:sldId id="274" r:id="rId8"/>
    <p:sldId id="278" r:id="rId9"/>
    <p:sldId id="275" r:id="rId10"/>
    <p:sldId id="279" r:id="rId11"/>
    <p:sldId id="276" r:id="rId12"/>
    <p:sldId id="280" r:id="rId13"/>
    <p:sldId id="269" r:id="rId14"/>
    <p:sldId id="270" r:id="rId15"/>
    <p:sldId id="271" r:id="rId16"/>
    <p:sldId id="281" r:id="rId17"/>
    <p:sldId id="272" r:id="rId18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배달의민족 한나체 Pro" panose="020B0600000101010101" pitchFamily="50" charset="-127"/>
      <p:regular r:id="rId27"/>
    </p:embeddedFont>
    <p:embeddedFont>
      <p:font typeface="배달의민족 한나체 Pro OTF" panose="020B0600000101010101" pitchFamily="34" charset="-127"/>
      <p:regular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70382A"/>
    <a:srgbClr val="E14D3F"/>
    <a:srgbClr val="B4C7E7"/>
    <a:srgbClr val="0477C9"/>
    <a:srgbClr val="423200"/>
    <a:srgbClr val="FFBF00"/>
    <a:srgbClr val="D4E85E"/>
    <a:srgbClr val="F0F381"/>
    <a:srgbClr val="CDA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34" autoAdjust="0"/>
    <p:restoredTop sz="94660"/>
  </p:normalViewPr>
  <p:slideViewPr>
    <p:cSldViewPr snapToGrid="0">
      <p:cViewPr varScale="1">
        <p:scale>
          <a:sx n="71" d="100"/>
          <a:sy n="71" d="100"/>
        </p:scale>
        <p:origin x="3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E8B4-A986-4FC6-9AA3-057BD56E23A9}" type="datetimeFigureOut">
              <a:rPr lang="ko-KR" altLang="en-US" smtClean="0"/>
              <a:t>2019-02-11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564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E8B4-A986-4FC6-9AA3-057BD56E23A9}" type="datetimeFigureOut">
              <a:rPr lang="ko-KR" altLang="en-US" smtClean="0"/>
              <a:t>2019-02-11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230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E8B4-A986-4FC6-9AA3-057BD56E23A9}" type="datetimeFigureOut">
              <a:rPr lang="ko-KR" altLang="en-US" smtClean="0"/>
              <a:t>2019-02-11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678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E8B4-A986-4FC6-9AA3-057BD56E23A9}" type="datetimeFigureOut">
              <a:rPr lang="ko-KR" altLang="en-US" smtClean="0"/>
              <a:t>2019-02-11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003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E8B4-A986-4FC6-9AA3-057BD56E23A9}" type="datetimeFigureOut">
              <a:rPr lang="ko-KR" altLang="en-US" smtClean="0"/>
              <a:t>2019-02-11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606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E8B4-A986-4FC6-9AA3-057BD56E23A9}" type="datetimeFigureOut">
              <a:rPr lang="ko-KR" altLang="en-US" smtClean="0"/>
              <a:t>2019-02-11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265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E8B4-A986-4FC6-9AA3-057BD56E23A9}" type="datetimeFigureOut">
              <a:rPr lang="ko-KR" altLang="en-US" smtClean="0"/>
              <a:t>2019-02-11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438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E8B4-A986-4FC6-9AA3-057BD56E23A9}" type="datetimeFigureOut">
              <a:rPr lang="ko-KR" altLang="en-US" smtClean="0"/>
              <a:t>2019-02-11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913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E8B4-A986-4FC6-9AA3-057BD56E23A9}" type="datetimeFigureOut">
              <a:rPr lang="ko-KR" altLang="en-US" smtClean="0"/>
              <a:t>2019-02-11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82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E8B4-A986-4FC6-9AA3-057BD56E23A9}" type="datetimeFigureOut">
              <a:rPr lang="ko-KR" altLang="en-US" smtClean="0"/>
              <a:t>2019-02-11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413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E8B4-A986-4FC6-9AA3-057BD56E23A9}" type="datetimeFigureOut">
              <a:rPr lang="ko-KR" altLang="en-US" smtClean="0"/>
              <a:t>2019-02-11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053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1E8B4-A986-4FC6-9AA3-057BD56E23A9}" type="datetimeFigureOut">
              <a:rPr lang="ko-KR" altLang="en-US" smtClean="0"/>
              <a:t>2019-02-11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1ED0DE-FF45-4BE6-9E5E-44206BB40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970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B0CB018-F42E-4502-B979-A2F845EFFD45}"/>
              </a:ext>
            </a:extLst>
          </p:cNvPr>
          <p:cNvSpPr/>
          <p:nvPr/>
        </p:nvSpPr>
        <p:spPr>
          <a:xfrm>
            <a:off x="147129" y="5806665"/>
            <a:ext cx="4023302" cy="88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호돌이조  </a:t>
            </a:r>
            <a:endParaRPr lang="en-US" altLang="ko-KR" sz="2000" dirty="0">
              <a:solidFill>
                <a:schemeClr val="accent1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이기성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권민정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1600" dirty="0" err="1">
                <a:solidFill>
                  <a:schemeClr val="accent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백인재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서정원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1600" dirty="0" err="1">
                <a:solidFill>
                  <a:schemeClr val="accent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이혜규</a:t>
            </a:r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484D11-B1F2-4183-B959-4F7962E50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993" y="1893997"/>
            <a:ext cx="3368116" cy="336811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6155E26-7DD0-420F-8B07-DD00BD08603A}"/>
              </a:ext>
            </a:extLst>
          </p:cNvPr>
          <p:cNvSpPr/>
          <p:nvPr/>
        </p:nvSpPr>
        <p:spPr>
          <a:xfrm>
            <a:off x="3061981" y="16088"/>
            <a:ext cx="2961313" cy="172354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8000" dirty="0" err="1">
                <a:solidFill>
                  <a:schemeClr val="accent1">
                    <a:lumMod val="75000"/>
                  </a:schemeClr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세탁왕</a:t>
            </a:r>
            <a:endParaRPr lang="en-US" altLang="ko-KR" sz="6600" dirty="0">
              <a:solidFill>
                <a:schemeClr val="accent1">
                  <a:lumMod val="75000"/>
                </a:schemeClr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7580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8521EF3-BDC3-40B9-9D98-C11547D08F71}"/>
              </a:ext>
            </a:extLst>
          </p:cNvPr>
          <p:cNvSpPr/>
          <p:nvPr/>
        </p:nvSpPr>
        <p:spPr>
          <a:xfrm>
            <a:off x="385676" y="221230"/>
            <a:ext cx="1774845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시나리오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DC1F64-2DC9-4414-B7F2-975F7273D28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433" y="1855650"/>
            <a:ext cx="3154980" cy="4320000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CFED1F6-6F84-4F4A-B482-20CA6D405D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052820"/>
              </p:ext>
            </p:extLst>
          </p:nvPr>
        </p:nvGraphicFramePr>
        <p:xfrm>
          <a:off x="646949" y="1038225"/>
          <a:ext cx="7850101" cy="54482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9351">
                  <a:extLst>
                    <a:ext uri="{9D8B030D-6E8A-4147-A177-3AD203B41FA5}">
                      <a16:colId xmlns:a16="http://schemas.microsoft.com/office/drawing/2014/main" val="939855447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468172890"/>
                    </a:ext>
                  </a:extLst>
                </a:gridCol>
              </a:tblGrid>
              <a:tr h="50575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장바구니 화면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097542"/>
                  </a:ext>
                </a:extLst>
              </a:tr>
              <a:tr h="494254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800" b="1" dirty="0"/>
                        <a:t>사용자가 </a:t>
                      </a:r>
                      <a:r>
                        <a:rPr lang="ko-KR" alt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주문한 내역을 확인</a:t>
                      </a:r>
                      <a:r>
                        <a:rPr lang="ko-KR" altLang="en-US" sz="1800" b="1" dirty="0"/>
                        <a:t>할 수 있는 화면</a:t>
                      </a:r>
                      <a:endParaRPr lang="en-US" altLang="ko-KR" sz="1800" b="1" dirty="0"/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endParaRPr lang="en-US" altLang="ko-KR" sz="1800" b="1" dirty="0"/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800" b="1" dirty="0"/>
                        <a:t>주문 물품 및 수거희망시간 </a:t>
                      </a:r>
                      <a:r>
                        <a:rPr lang="en-US" altLang="ko-KR" sz="1800" b="1" dirty="0"/>
                        <a:t>,</a:t>
                      </a:r>
                      <a:r>
                        <a:rPr lang="ko-KR" altLang="en-US" sz="1800" b="1" dirty="0"/>
                        <a:t> </a:t>
                      </a:r>
                      <a:r>
                        <a:rPr lang="ko-KR" alt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배달 희망 시간을 수정가능</a:t>
                      </a:r>
                      <a:endParaRPr lang="en-US" altLang="ko-KR" sz="18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endParaRPr lang="en-US" altLang="ko-KR" sz="1800" b="1" dirty="0"/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800" b="1" dirty="0"/>
                        <a:t>계속 담기 버튼을 클릭할 경우 </a:t>
                      </a:r>
                      <a:r>
                        <a:rPr lang="ko-KR" alt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세탁할 물품 추가 가능</a:t>
                      </a:r>
                      <a:endParaRPr lang="en-US" altLang="ko-KR" sz="18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endParaRPr lang="en-US" altLang="ko-KR" sz="1800" b="1" dirty="0"/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800" b="1" dirty="0"/>
                        <a:t>결제버튼 클릭 시 결제 창으로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39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6471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8521EF3-BDC3-40B9-9D98-C11547D08F71}"/>
              </a:ext>
            </a:extLst>
          </p:cNvPr>
          <p:cNvSpPr/>
          <p:nvPr/>
        </p:nvSpPr>
        <p:spPr>
          <a:xfrm>
            <a:off x="385676" y="221230"/>
            <a:ext cx="1774845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시나리오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E23F54D-9D72-4127-A892-8F6F45B8B85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437" y="1855650"/>
            <a:ext cx="3154976" cy="4320000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AD8655D-016C-4247-8087-4F8E761F3F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428884"/>
              </p:ext>
            </p:extLst>
          </p:nvPr>
        </p:nvGraphicFramePr>
        <p:xfrm>
          <a:off x="646949" y="1038225"/>
          <a:ext cx="7850101" cy="54482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9351">
                  <a:extLst>
                    <a:ext uri="{9D8B030D-6E8A-4147-A177-3AD203B41FA5}">
                      <a16:colId xmlns:a16="http://schemas.microsoft.com/office/drawing/2014/main" val="939855447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468172890"/>
                    </a:ext>
                  </a:extLst>
                </a:gridCol>
              </a:tblGrid>
              <a:tr h="50575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결제 화면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097542"/>
                  </a:ext>
                </a:extLst>
              </a:tr>
              <a:tr h="494254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ko-KR" altLang="en-US" b="1" dirty="0"/>
                        <a:t>주문을 완료하기전 최종적인 세탁 리스트 및 결제 금액 등 </a:t>
                      </a:r>
                      <a:r>
                        <a:rPr lang="ko-KR" altLang="en-US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결제에 필요한 정보들을 한 번 더 보여주는 화면</a:t>
                      </a:r>
                      <a:endParaRPr lang="en-US" altLang="ko-KR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endParaRPr lang="en-US" altLang="ko-KR" b="1" dirty="0"/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ko-KR" altLang="en-US" b="1" dirty="0"/>
                        <a:t>완료버튼을 누르게 되면 주문이 세탁소로 전송됨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39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5271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8521EF3-BDC3-40B9-9D98-C11547D08F71}"/>
              </a:ext>
            </a:extLst>
          </p:cNvPr>
          <p:cNvSpPr/>
          <p:nvPr/>
        </p:nvSpPr>
        <p:spPr>
          <a:xfrm>
            <a:off x="385676" y="221230"/>
            <a:ext cx="1774845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시나리오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0E58A6-9414-408A-AF5E-7853AF97203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437" y="1855650"/>
            <a:ext cx="3154976" cy="4320000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C76EFC4-20FF-492D-BD72-E79018E3A5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637825"/>
              </p:ext>
            </p:extLst>
          </p:nvPr>
        </p:nvGraphicFramePr>
        <p:xfrm>
          <a:off x="646949" y="1038225"/>
          <a:ext cx="7850101" cy="54482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9351">
                  <a:extLst>
                    <a:ext uri="{9D8B030D-6E8A-4147-A177-3AD203B41FA5}">
                      <a16:colId xmlns:a16="http://schemas.microsoft.com/office/drawing/2014/main" val="939855447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468172890"/>
                    </a:ext>
                  </a:extLst>
                </a:gridCol>
              </a:tblGrid>
              <a:tr h="50575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마이페이지 화면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097542"/>
                  </a:ext>
                </a:extLst>
              </a:tr>
              <a:tr h="494254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ko-KR" altLang="en-US" b="1" dirty="0" err="1"/>
                        <a:t>메인화면에</a:t>
                      </a:r>
                      <a:r>
                        <a:rPr lang="ko-KR" altLang="en-US" b="1" dirty="0"/>
                        <a:t> 있는 마이페이지 버튼을 누르게 되면 보이는 화면</a:t>
                      </a:r>
                      <a:endParaRPr lang="en-US" altLang="ko-KR" b="1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endParaRPr lang="en-US" altLang="ko-KR" b="1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ko-KR" altLang="en-US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이전에 서비스를 이용했던 내역</a:t>
                      </a:r>
                      <a:r>
                        <a:rPr lang="ko-KR" altLang="en-US" b="1" dirty="0"/>
                        <a:t>에 대해 볼 수 있음</a:t>
                      </a:r>
                      <a:endParaRPr lang="en-US" altLang="ko-K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39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6159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0005D4C-45E2-4BC8-A074-0313C1BEA02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437" y="1855650"/>
            <a:ext cx="3154976" cy="4320000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73A32AF-F4B6-4B46-A678-34D5B17E24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198787"/>
              </p:ext>
            </p:extLst>
          </p:nvPr>
        </p:nvGraphicFramePr>
        <p:xfrm>
          <a:off x="646949" y="1038225"/>
          <a:ext cx="7850101" cy="54482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9351">
                  <a:extLst>
                    <a:ext uri="{9D8B030D-6E8A-4147-A177-3AD203B41FA5}">
                      <a16:colId xmlns:a16="http://schemas.microsoft.com/office/drawing/2014/main" val="939855447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468172890"/>
                    </a:ext>
                  </a:extLst>
                </a:gridCol>
              </a:tblGrid>
              <a:tr h="50575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개인정보 수정 화면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097542"/>
                  </a:ext>
                </a:extLst>
              </a:tr>
              <a:tr h="494254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ko-KR" altLang="en-US" b="1" dirty="0"/>
                        <a:t>마이페이지에서 정보수정버튼을 누르게 되면 보여지는 화면</a:t>
                      </a:r>
                      <a:endParaRPr lang="en-US" altLang="ko-KR" b="1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endParaRPr lang="en-US" altLang="ko-KR" b="1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ko-KR" altLang="en-US" b="1" dirty="0"/>
                        <a:t>비밀번호 및 주소지 등 </a:t>
                      </a:r>
                      <a:r>
                        <a:rPr lang="ko-KR" altLang="en-US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사용자에 대한 정보를 변경</a:t>
                      </a:r>
                      <a:r>
                        <a:rPr lang="ko-KR" altLang="en-US" b="1" dirty="0"/>
                        <a:t>할 수 있음</a:t>
                      </a:r>
                      <a:endParaRPr lang="en-US" altLang="ko-KR" b="1" dirty="0"/>
                    </a:p>
                    <a:p>
                      <a:pPr marL="342900" indent="-342900" algn="l" latinLnBrk="1">
                        <a:buFont typeface="+mj-lt"/>
                        <a:buAutoNum type="arabicPeriod"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3978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8AD158F2-B807-4B5B-82CB-CE0C2F234399}"/>
              </a:ext>
            </a:extLst>
          </p:cNvPr>
          <p:cNvSpPr/>
          <p:nvPr/>
        </p:nvSpPr>
        <p:spPr>
          <a:xfrm>
            <a:off x="385676" y="221230"/>
            <a:ext cx="1774845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시나리오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690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8521EF3-BDC3-40B9-9D98-C11547D08F71}"/>
              </a:ext>
            </a:extLst>
          </p:cNvPr>
          <p:cNvSpPr/>
          <p:nvPr/>
        </p:nvSpPr>
        <p:spPr>
          <a:xfrm>
            <a:off x="385676" y="221230"/>
            <a:ext cx="2815194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프로그램 흐름도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9124EA-EC24-4678-944A-F8FF96A48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62" y="1337185"/>
            <a:ext cx="8217275" cy="490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21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8521EF3-BDC3-40B9-9D98-C11547D08F71}"/>
              </a:ext>
            </a:extLst>
          </p:cNvPr>
          <p:cNvSpPr/>
          <p:nvPr/>
        </p:nvSpPr>
        <p:spPr>
          <a:xfrm>
            <a:off x="385676" y="221230"/>
            <a:ext cx="2820003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요구사항 정의서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8DE387-A1AA-4CEE-9112-9BD583CB29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105021"/>
              </p:ext>
            </p:extLst>
          </p:nvPr>
        </p:nvGraphicFramePr>
        <p:xfrm>
          <a:off x="628650" y="1216404"/>
          <a:ext cx="7886699" cy="51676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3380">
                  <a:extLst>
                    <a:ext uri="{9D8B030D-6E8A-4147-A177-3AD203B41FA5}">
                      <a16:colId xmlns:a16="http://schemas.microsoft.com/office/drawing/2014/main" val="2915987087"/>
                    </a:ext>
                  </a:extLst>
                </a:gridCol>
                <a:gridCol w="1132297">
                  <a:extLst>
                    <a:ext uri="{9D8B030D-6E8A-4147-A177-3AD203B41FA5}">
                      <a16:colId xmlns:a16="http://schemas.microsoft.com/office/drawing/2014/main" val="314347682"/>
                    </a:ext>
                  </a:extLst>
                </a:gridCol>
                <a:gridCol w="1496603">
                  <a:extLst>
                    <a:ext uri="{9D8B030D-6E8A-4147-A177-3AD203B41FA5}">
                      <a16:colId xmlns:a16="http://schemas.microsoft.com/office/drawing/2014/main" val="600931825"/>
                    </a:ext>
                  </a:extLst>
                </a:gridCol>
                <a:gridCol w="4834419">
                  <a:extLst>
                    <a:ext uri="{9D8B030D-6E8A-4147-A177-3AD203B41FA5}">
                      <a16:colId xmlns:a16="http://schemas.microsoft.com/office/drawing/2014/main" val="2052482901"/>
                    </a:ext>
                  </a:extLst>
                </a:gridCol>
              </a:tblGrid>
              <a:tr h="36911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번호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요구</a:t>
                      </a:r>
                      <a:r>
                        <a:rPr lang="en-US" sz="1100" b="1" u="none" strike="noStrike" dirty="0">
                          <a:effectLst/>
                        </a:rPr>
                        <a:t>ID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요청사항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설명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588189"/>
                  </a:ext>
                </a:extLst>
              </a:tr>
              <a:tr h="3691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1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R_LOGIN_001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로그인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u="none" strike="noStrike">
                          <a:effectLst/>
                        </a:rPr>
                        <a:t>ID</a:t>
                      </a:r>
                      <a:r>
                        <a:rPr lang="ko-KR" altLang="en-US" sz="1100" b="1" u="none" strike="noStrike">
                          <a:effectLst/>
                        </a:rPr>
                        <a:t>와 패스원드가 기존</a:t>
                      </a:r>
                      <a:r>
                        <a:rPr lang="en-US" altLang="ko-KR" sz="1100" b="1" u="none" strike="noStrike">
                          <a:effectLst/>
                        </a:rPr>
                        <a:t>csv</a:t>
                      </a:r>
                      <a:r>
                        <a:rPr lang="ko-KR" altLang="en-US" sz="1100" b="1" u="none" strike="noStrike">
                          <a:effectLst/>
                        </a:rPr>
                        <a:t>파일에 있는 정보와 일치할 경우 로그인</a:t>
                      </a:r>
                      <a:r>
                        <a:rPr lang="en-US" altLang="ko-KR" sz="1100" b="1" u="none" strike="noStrike">
                          <a:effectLst/>
                        </a:rPr>
                        <a:t>.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513087"/>
                  </a:ext>
                </a:extLst>
              </a:tr>
              <a:tr h="3691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2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R_RES_002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회원가입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신규유저의 신상정보를 입력받아 </a:t>
                      </a:r>
                      <a:r>
                        <a:rPr lang="en-US" altLang="ko-KR" sz="1100" b="1" u="none" strike="noStrike">
                          <a:effectLst/>
                        </a:rPr>
                        <a:t>csv</a:t>
                      </a:r>
                      <a:r>
                        <a:rPr lang="ko-KR" altLang="en-US" sz="1100" b="1" u="none" strike="noStrike">
                          <a:effectLst/>
                        </a:rPr>
                        <a:t>파일에 저장</a:t>
                      </a:r>
                      <a:r>
                        <a:rPr lang="en-US" altLang="ko-KR" sz="1100" b="1" u="none" strike="noStrike">
                          <a:effectLst/>
                        </a:rPr>
                        <a:t>.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613137"/>
                  </a:ext>
                </a:extLst>
              </a:tr>
              <a:tr h="3691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3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R_MAIN_001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메인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세탁할 의류에 대한 대분류 선택 버튼</a:t>
                      </a:r>
                      <a:r>
                        <a:rPr lang="en-US" altLang="ko-KR" sz="1100" b="1" u="none" strike="noStrike">
                          <a:effectLst/>
                        </a:rPr>
                        <a:t>.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070053"/>
                  </a:ext>
                </a:extLst>
              </a:tr>
              <a:tr h="3691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4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>
                          <a:effectLst/>
                        </a:rPr>
                        <a:t>R_MAIN_002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메인</a:t>
                      </a:r>
                      <a:r>
                        <a:rPr lang="en-US" altLang="ko-KR" sz="1100" b="1" u="none" strike="noStrike">
                          <a:effectLst/>
                        </a:rPr>
                        <a:t>_</a:t>
                      </a:r>
                      <a:r>
                        <a:rPr lang="ko-KR" altLang="en-US" sz="1100" b="1" u="none" strike="noStrike">
                          <a:effectLst/>
                        </a:rPr>
                        <a:t>마이페이지 버튼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마이페이지로 넘어가는 버튼</a:t>
                      </a:r>
                      <a:r>
                        <a:rPr lang="en-US" altLang="ko-KR" sz="1100" b="1" u="none" strike="noStrike">
                          <a:effectLst/>
                        </a:rPr>
                        <a:t>.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9356968"/>
                  </a:ext>
                </a:extLst>
              </a:tr>
              <a:tr h="3691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5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R_STORE_001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세탁소 리스트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리스트의 프로필 사진</a:t>
                      </a:r>
                      <a:r>
                        <a:rPr lang="en-US" altLang="ko-KR" sz="1100" b="1" u="none" strike="noStrike">
                          <a:effectLst/>
                        </a:rPr>
                        <a:t>, </a:t>
                      </a:r>
                      <a:r>
                        <a:rPr lang="ko-KR" altLang="en-US" sz="1100" b="1" u="none" strike="noStrike">
                          <a:effectLst/>
                        </a:rPr>
                        <a:t>세탁소의 이름</a:t>
                      </a:r>
                      <a:r>
                        <a:rPr lang="en-US" altLang="ko-KR" sz="1100" b="1" u="none" strike="noStrike">
                          <a:effectLst/>
                        </a:rPr>
                        <a:t>, </a:t>
                      </a:r>
                      <a:r>
                        <a:rPr lang="ko-KR" altLang="en-US" sz="1100" b="1" u="none" strike="noStrike">
                          <a:effectLst/>
                        </a:rPr>
                        <a:t>주소 등이 기재되어 있음</a:t>
                      </a:r>
                      <a:r>
                        <a:rPr lang="en-US" altLang="ko-KR" sz="1100" b="1" u="none" strike="noStrike">
                          <a:effectLst/>
                        </a:rPr>
                        <a:t>.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9203550"/>
                  </a:ext>
                </a:extLst>
              </a:tr>
              <a:tr h="3691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6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R_ORDER_001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주문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세탁소에서 제공하는 서비스 및 주소 등 세탁소에 대한 상세정보를 보여줌</a:t>
                      </a:r>
                      <a:r>
                        <a:rPr lang="en-US" altLang="ko-KR" sz="1100" b="1" u="none" strike="noStrike">
                          <a:effectLst/>
                        </a:rPr>
                        <a:t>.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224548"/>
                  </a:ext>
                </a:extLst>
              </a:tr>
              <a:tr h="3691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7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R_ORDER_002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주문서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내가 세탁한 물품들의 주문서를 체크 및 주의사항을 기입</a:t>
                      </a:r>
                      <a:r>
                        <a:rPr lang="en-US" altLang="ko-KR" sz="1100" b="1" u="none" strike="noStrike">
                          <a:effectLst/>
                        </a:rPr>
                        <a:t>.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8702686"/>
                  </a:ext>
                </a:extLst>
              </a:tr>
              <a:tr h="3691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8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R_CART_001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장바구니</a:t>
                      </a:r>
                      <a:r>
                        <a:rPr lang="en-US" altLang="ko-KR" sz="1100" b="1" u="none" strike="noStrike">
                          <a:effectLst/>
                        </a:rPr>
                        <a:t>_</a:t>
                      </a:r>
                      <a:r>
                        <a:rPr lang="ko-KR" altLang="en-US" sz="1100" b="1" u="none" strike="noStrike">
                          <a:effectLst/>
                        </a:rPr>
                        <a:t>주문 수정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주문 물품 및 수거희망 시간</a:t>
                      </a:r>
                      <a:r>
                        <a:rPr lang="en-US" altLang="ko-KR" sz="1100" b="1" u="none" strike="noStrike">
                          <a:effectLst/>
                        </a:rPr>
                        <a:t>, </a:t>
                      </a:r>
                      <a:r>
                        <a:rPr lang="ko-KR" altLang="en-US" sz="1100" b="1" u="none" strike="noStrike">
                          <a:effectLst/>
                        </a:rPr>
                        <a:t>배달 희망 시간을 수정가능</a:t>
                      </a:r>
                      <a:r>
                        <a:rPr lang="en-US" altLang="ko-KR" sz="1100" b="1" u="none" strike="noStrike">
                          <a:effectLst/>
                        </a:rPr>
                        <a:t>.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0074616"/>
                  </a:ext>
                </a:extLst>
              </a:tr>
              <a:tr h="3691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9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R_CART_002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장바구니</a:t>
                      </a:r>
                      <a:r>
                        <a:rPr lang="en-US" altLang="ko-KR" sz="1100" b="1" u="none" strike="noStrike">
                          <a:effectLst/>
                        </a:rPr>
                        <a:t>_</a:t>
                      </a:r>
                      <a:r>
                        <a:rPr lang="ko-KR" altLang="en-US" sz="1100" b="1" u="none" strike="noStrike">
                          <a:effectLst/>
                        </a:rPr>
                        <a:t>주문 추가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계속 담기 버튼을 클릭할 경우 세탁할 물품 추가 기능</a:t>
                      </a:r>
                      <a:r>
                        <a:rPr lang="en-US" altLang="ko-KR" sz="1100" b="1" u="none" strike="noStrike">
                          <a:effectLst/>
                        </a:rPr>
                        <a:t>.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8805998"/>
                  </a:ext>
                </a:extLst>
              </a:tr>
              <a:tr h="3691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10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R_CART_003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장바구니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결제버튼 클릭 시 결제 창으로 이동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1650355"/>
                  </a:ext>
                </a:extLst>
              </a:tr>
              <a:tr h="3691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11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R_PAY_001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주문완료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완료버튼을 누르게 되면 주문이 세탁소로 전송됨</a:t>
                      </a:r>
                      <a:r>
                        <a:rPr lang="en-US" altLang="ko-KR" sz="1100" b="1" u="none" strike="noStrike">
                          <a:effectLst/>
                        </a:rPr>
                        <a:t>.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019380"/>
                  </a:ext>
                </a:extLst>
              </a:tr>
              <a:tr h="3691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12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R_MY_001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마이페이지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이전에 서비스를 이용했던 내역에 대해 볼 수 있음</a:t>
                      </a:r>
                      <a:r>
                        <a:rPr lang="en-US" altLang="ko-KR" sz="1100" b="1" u="none" strike="noStrike">
                          <a:effectLst/>
                        </a:rPr>
                        <a:t>.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045084"/>
                  </a:ext>
                </a:extLst>
              </a:tr>
              <a:tr h="3691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13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R_EDIT_001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effectLst/>
                        </a:rPr>
                        <a:t>개인정보 수정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effectLst/>
                        </a:rPr>
                        <a:t>비밀번호 및 주소지 등 사용자에 대한 정보를 변경할 수 있음</a:t>
                      </a:r>
                      <a:r>
                        <a:rPr lang="en-US" altLang="ko-KR" sz="1100" b="1" u="none" strike="noStrike" dirty="0">
                          <a:effectLst/>
                        </a:rPr>
                        <a:t>.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33495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1624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8521EF3-BDC3-40B9-9D98-C11547D08F71}"/>
              </a:ext>
            </a:extLst>
          </p:cNvPr>
          <p:cNvSpPr/>
          <p:nvPr/>
        </p:nvSpPr>
        <p:spPr>
          <a:xfrm>
            <a:off x="385676" y="221230"/>
            <a:ext cx="1779654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수행일정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7B2610A-EB60-4371-98CB-9D8B46B6EF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391151"/>
              </p:ext>
            </p:extLst>
          </p:nvPr>
        </p:nvGraphicFramePr>
        <p:xfrm>
          <a:off x="628650" y="1084263"/>
          <a:ext cx="7886700" cy="24304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6615">
                  <a:extLst>
                    <a:ext uri="{9D8B030D-6E8A-4147-A177-3AD203B41FA5}">
                      <a16:colId xmlns:a16="http://schemas.microsoft.com/office/drawing/2014/main" val="3852248207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614935205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4069891394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3565991852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2750130505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2801179180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466265807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822947934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3016604083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3464131949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2159742919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2246580458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3764201202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2948165307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2827065513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3918599889"/>
                    </a:ext>
                  </a:extLst>
                </a:gridCol>
              </a:tblGrid>
              <a:tr h="202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월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ko-KR" alt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월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ko-KR" alt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월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349663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일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1/28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1/29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1/30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1/31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2/1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2/4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2/5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2/6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2/7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2/8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2/11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2/12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2/13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2/14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2/15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7760523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아이템선정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1258736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요구사항분석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6193883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기획발표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FFFF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0604573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화면</a:t>
                      </a:r>
                      <a:r>
                        <a:rPr lang="en-US" sz="1200" b="1" u="none" strike="noStrike" dirty="0">
                          <a:effectLst/>
                        </a:rPr>
                        <a:t>UI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870904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클래스설계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193772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데이터수집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1261302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소스코딩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8631626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테스트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9369467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발표자료작성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025974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발표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7414468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F2A3540-F184-4614-8042-326FD3A128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340065"/>
              </p:ext>
            </p:extLst>
          </p:nvPr>
        </p:nvGraphicFramePr>
        <p:xfrm>
          <a:off x="628650" y="3827463"/>
          <a:ext cx="7886700" cy="24304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6615">
                  <a:extLst>
                    <a:ext uri="{9D8B030D-6E8A-4147-A177-3AD203B41FA5}">
                      <a16:colId xmlns:a16="http://schemas.microsoft.com/office/drawing/2014/main" val="3276942272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640982199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3365405863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3686986320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4040642561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352406853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560233791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3006241542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2452052256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2601924655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3553442702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349551477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798746263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3027810867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3379009408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3611585613"/>
                    </a:ext>
                  </a:extLst>
                </a:gridCol>
              </a:tblGrid>
              <a:tr h="202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월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2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월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3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월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969466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일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2/18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2/19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2/20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2/21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2/22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2/25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2/26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2/27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2/28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3/1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3/4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3/5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3/6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3/7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3/8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4982049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아이템선정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4414780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요구사항분석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7762848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기획발표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3189396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화면</a:t>
                      </a:r>
                      <a:r>
                        <a:rPr lang="en-US" sz="1200" b="1" u="none" strike="noStrike" dirty="0">
                          <a:effectLst/>
                        </a:rPr>
                        <a:t>UI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0143289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클래스설계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184025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데이터수집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1205549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소스코딩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4075809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테스트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3423449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발표자료작성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095947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발표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959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9761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8521EF3-BDC3-40B9-9D98-C11547D08F71}"/>
              </a:ext>
            </a:extLst>
          </p:cNvPr>
          <p:cNvSpPr/>
          <p:nvPr/>
        </p:nvSpPr>
        <p:spPr>
          <a:xfrm>
            <a:off x="385676" y="221230"/>
            <a:ext cx="1555234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6. Q &amp; A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B55DC37-9A72-497A-99FE-A72246593D05}"/>
              </a:ext>
            </a:extLst>
          </p:cNvPr>
          <p:cNvSpPr/>
          <p:nvPr/>
        </p:nvSpPr>
        <p:spPr>
          <a:xfrm>
            <a:off x="3499390" y="2934249"/>
            <a:ext cx="1718740" cy="98950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617569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326B10B-9E6D-4785-A12E-6C763C456EB4}"/>
              </a:ext>
            </a:extLst>
          </p:cNvPr>
          <p:cNvSpPr/>
          <p:nvPr/>
        </p:nvSpPr>
        <p:spPr>
          <a:xfrm>
            <a:off x="642959" y="2269848"/>
            <a:ext cx="1638590" cy="14380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목차</a:t>
            </a:r>
            <a:endParaRPr lang="en-US" altLang="ko-KR" sz="6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E18A8B-76C6-47AA-BB1D-3B7C6838A41F}"/>
              </a:ext>
            </a:extLst>
          </p:cNvPr>
          <p:cNvSpPr/>
          <p:nvPr/>
        </p:nvSpPr>
        <p:spPr>
          <a:xfrm>
            <a:off x="4938847" y="938318"/>
            <a:ext cx="3562194" cy="49813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 </a:t>
            </a:r>
            <a:r>
              <a:rPr lang="ko-KR" altLang="en-US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개요</a:t>
            </a:r>
            <a:endParaRPr lang="en-US" altLang="ko-KR" sz="3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lang="ko-KR" altLang="en-US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시나리오</a:t>
            </a:r>
            <a:endParaRPr lang="en-US" altLang="ko-KR" sz="3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 </a:t>
            </a:r>
            <a:r>
              <a:rPr lang="ko-KR" altLang="en-US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프로그램 흐름도</a:t>
            </a:r>
            <a:endParaRPr lang="en-US" altLang="ko-KR" sz="3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 </a:t>
            </a:r>
            <a:r>
              <a:rPr lang="ko-KR" altLang="en-US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요구사항 정의서</a:t>
            </a:r>
            <a:endParaRPr lang="en-US" altLang="ko-KR" sz="3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5. </a:t>
            </a:r>
            <a:r>
              <a:rPr lang="ko-KR" altLang="en-US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수행일정</a:t>
            </a:r>
            <a:endParaRPr lang="en-US" altLang="ko-KR" sz="3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6. Q &amp; A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C43CAA-9E4C-4CAC-9F50-FB7C02ED2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549" y="2830298"/>
            <a:ext cx="752470" cy="75247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4155BF-DBD8-4CF4-8B06-1A267E2FE640}"/>
              </a:ext>
            </a:extLst>
          </p:cNvPr>
          <p:cNvCxnSpPr/>
          <p:nvPr/>
        </p:nvCxnSpPr>
        <p:spPr>
          <a:xfrm>
            <a:off x="3953695" y="1196436"/>
            <a:ext cx="0" cy="460354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927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F28517-3E51-48B3-BFB4-EE621FB8987D}"/>
              </a:ext>
            </a:extLst>
          </p:cNvPr>
          <p:cNvSpPr/>
          <p:nvPr/>
        </p:nvSpPr>
        <p:spPr>
          <a:xfrm>
            <a:off x="385676" y="221230"/>
            <a:ext cx="1122423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개요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4841B1-5961-42A8-8F47-E8D07056256A}"/>
              </a:ext>
            </a:extLst>
          </p:cNvPr>
          <p:cNvSpPr/>
          <p:nvPr/>
        </p:nvSpPr>
        <p:spPr>
          <a:xfrm>
            <a:off x="571632" y="884488"/>
            <a:ext cx="8287142" cy="3413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(1)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주제선정 이유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세탁소 갈 시간이 없는 바쁜 현대인들의 고충을 덜어주고자 함</a:t>
            </a:r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(2)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프로그램의 목표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세탁소 갈 시간이 없는 바쁜 현대인들을 위한 세탁중개서비스 제공</a:t>
            </a:r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동네세탁소와 소비자를 연결해주는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Win-Win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서비스 제공</a:t>
            </a:r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07E730-AE00-4F26-A849-FA52BCC6D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68507" y="3886609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364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00EF981-67DC-4413-B392-D2B0B4B97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8728"/>
              </p:ext>
            </p:extLst>
          </p:nvPr>
        </p:nvGraphicFramePr>
        <p:xfrm>
          <a:off x="646949" y="2046514"/>
          <a:ext cx="7850101" cy="43617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8601">
                  <a:extLst>
                    <a:ext uri="{9D8B030D-6E8A-4147-A177-3AD203B41FA5}">
                      <a16:colId xmlns:a16="http://schemas.microsoft.com/office/drawing/2014/main" val="939855447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3922370984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468172890"/>
                    </a:ext>
                  </a:extLst>
                </a:gridCol>
              </a:tblGrid>
              <a:tr h="404894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세탁특공대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bg1"/>
                          </a:solidFill>
                        </a:rPr>
                        <a:t>배달의민족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097542"/>
                  </a:ext>
                </a:extLst>
              </a:tr>
              <a:tr h="1818228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39784"/>
                  </a:ext>
                </a:extLst>
              </a:tr>
              <a:tr h="1028301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600" b="1" dirty="0"/>
                        <a:t>장점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1" dirty="0"/>
                        <a:t>24</a:t>
                      </a:r>
                      <a:r>
                        <a:rPr lang="ko-KR" altLang="en-US" sz="1600" b="1" dirty="0"/>
                        <a:t>시간 서비스 제공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dirty="0"/>
                        <a:t>동네 상점과의 연계</a:t>
                      </a:r>
                      <a:endParaRPr lang="en-US" altLang="ko-KR" sz="1600" b="1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dirty="0"/>
                        <a:t>사용자리뷰 및 평가시스템이 잘 구축되어 있음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9513645"/>
                  </a:ext>
                </a:extLst>
              </a:tr>
              <a:tr h="1110326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600" b="1" dirty="0"/>
                        <a:t>단점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dirty="0"/>
                        <a:t>특정 업체 하나와의 계약으로 인한 동네세탁소의 생계를 위협</a:t>
                      </a:r>
                      <a:endParaRPr lang="en-US" altLang="ko-KR" sz="1600" b="1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dirty="0"/>
                        <a:t>특정 지역내에서만 이용 가능</a:t>
                      </a:r>
                      <a:endParaRPr lang="en-US" altLang="ko-KR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dirty="0"/>
                        <a:t>모바일 환경에서만 사용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0426265"/>
                  </a:ext>
                </a:extLst>
              </a:tr>
            </a:tbl>
          </a:graphicData>
        </a:graphic>
      </p:graphicFrame>
      <p:pic>
        <p:nvPicPr>
          <p:cNvPr id="1026" name="Picture 2" descr="ì¸íí¹ê³µëì ëí ì´ë¯¸ì§ ê²ìê²°ê³¼">
            <a:extLst>
              <a:ext uri="{FF2B5EF4-FFF2-40B4-BE49-F238E27FC236}">
                <a16:creationId xmlns:a16="http://schemas.microsoft.com/office/drawing/2014/main" id="{7FB6F46E-BBF6-4BAA-9A46-3F7C8A36E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437" y1="38393" x2="35437" y2="38393"/>
                        <a14:foregroundMark x1="16505" y1="45982" x2="16505" y2="45982"/>
                        <a14:foregroundMark x1="18447" y1="42857" x2="18447" y2="42857"/>
                        <a14:foregroundMark x1="18932" y1="49107" x2="18932" y2="49107"/>
                        <a14:foregroundMark x1="17961" y1="82589" x2="17961" y2="82589"/>
                        <a14:foregroundMark x1="32039" y1="79911" x2="32039" y2="79911"/>
                        <a14:foregroundMark x1="37864" y1="76786" x2="37864" y2="76786"/>
                        <a14:foregroundMark x1="39320" y1="86161" x2="39320" y2="86161"/>
                        <a14:foregroundMark x1="26699" y1="81696" x2="26699" y2="81696"/>
                        <a14:foregroundMark x1="49515" y1="76786" x2="49515" y2="76786"/>
                        <a14:foregroundMark x1="65049" y1="81250" x2="65049" y2="81250"/>
                        <a14:foregroundMark x1="61165" y1="86607" x2="61165" y2="86607"/>
                        <a14:foregroundMark x1="77670" y1="78125" x2="77670" y2="78125"/>
                        <a14:foregroundMark x1="47573" y1="85268" x2="47573" y2="852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249" y="2646087"/>
            <a:ext cx="1440000" cy="156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AF28517-3E51-48B3-BFB4-EE621FB8987D}"/>
              </a:ext>
            </a:extLst>
          </p:cNvPr>
          <p:cNvSpPr/>
          <p:nvPr/>
        </p:nvSpPr>
        <p:spPr>
          <a:xfrm>
            <a:off x="385676" y="221230"/>
            <a:ext cx="1122423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개요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4841B1-5961-42A8-8F47-E8D07056256A}"/>
              </a:ext>
            </a:extLst>
          </p:cNvPr>
          <p:cNvSpPr/>
          <p:nvPr/>
        </p:nvSpPr>
        <p:spPr>
          <a:xfrm>
            <a:off x="571632" y="884488"/>
            <a:ext cx="8287142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(3)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관련 </a:t>
            </a: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S/W</a:t>
            </a:r>
          </a:p>
        </p:txBody>
      </p:sp>
      <p:pic>
        <p:nvPicPr>
          <p:cNvPr id="1028" name="Picture 4" descr="ë°°ë¬ìë¯¼ì¡±ì ëí ì´ë¯¸ì§ ê²ìê²°ê³¼">
            <a:extLst>
              <a:ext uri="{FF2B5EF4-FFF2-40B4-BE49-F238E27FC236}">
                <a16:creationId xmlns:a16="http://schemas.microsoft.com/office/drawing/2014/main" id="{F65A3537-2B40-4F00-865B-79247906A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333" b="89906" l="9925" r="89968">
                        <a14:foregroundMark x1="51654" y1="8333" x2="51654" y2="8333"/>
                        <a14:foregroundMark x1="75347" y1="58216" x2="75347" y2="58216"/>
                        <a14:foregroundMark x1="14301" y1="78756" x2="14301" y2="78756"/>
                        <a14:foregroundMark x1="20918" y1="78756" x2="20918" y2="78756"/>
                        <a14:foregroundMark x1="29883" y1="78756" x2="29883" y2="78756"/>
                        <a14:foregroundMark x1="41942" y1="78873" x2="41942" y2="78873"/>
                        <a14:foregroundMark x1="40235" y1="85681" x2="40235" y2="85681"/>
                        <a14:foregroundMark x1="45464" y1="82042" x2="45464" y2="82042"/>
                        <a14:foregroundMark x1="53575" y1="83451" x2="53575" y2="83451"/>
                        <a14:foregroundMark x1="59232" y1="77347" x2="59232" y2="77347"/>
                        <a14:foregroundMark x1="60085" y1="88615" x2="60085" y2="88615"/>
                        <a14:foregroundMark x1="70651" y1="79343" x2="70651" y2="79343"/>
                        <a14:foregroundMark x1="77268" y1="75939" x2="77268" y2="75939"/>
                        <a14:foregroundMark x1="79082" y1="81221" x2="79082" y2="81221"/>
                        <a14:foregroundMark x1="78549" y1="85681" x2="78549" y2="856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074" y="2774317"/>
            <a:ext cx="1440000" cy="130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593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1CD19A5-1D58-4F30-85ED-3C4EBEE302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417225"/>
              </p:ext>
            </p:extLst>
          </p:nvPr>
        </p:nvGraphicFramePr>
        <p:xfrm>
          <a:off x="646949" y="1038225"/>
          <a:ext cx="7850101" cy="54482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9351">
                  <a:extLst>
                    <a:ext uri="{9D8B030D-6E8A-4147-A177-3AD203B41FA5}">
                      <a16:colId xmlns:a16="http://schemas.microsoft.com/office/drawing/2014/main" val="939855447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468172890"/>
                    </a:ext>
                  </a:extLst>
                </a:gridCol>
              </a:tblGrid>
              <a:tr h="50575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로그인 화면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097542"/>
                  </a:ext>
                </a:extLst>
              </a:tr>
              <a:tr h="494254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ko-KR" altLang="en-US" b="1" dirty="0"/>
                        <a:t>프로그램 실행 시 </a:t>
                      </a:r>
                      <a:r>
                        <a:rPr lang="ko-KR" altLang="en-US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가장 처음에 보이는 화면</a:t>
                      </a:r>
                      <a:endParaRPr lang="en-US" altLang="ko-KR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endParaRPr lang="en-US" altLang="ko-KR" b="1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ko-KR" altLang="en-US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회원가입이 안되어 있는 고객은 회원가입 버튼을 </a:t>
                      </a:r>
                      <a:r>
                        <a:rPr lang="ko-KR" altLang="en-US" b="1" dirty="0"/>
                        <a:t>눌러 회원가입화면으로 이동</a:t>
                      </a:r>
                      <a:endParaRPr lang="en-US" altLang="ko-KR" b="1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endParaRPr lang="en-US" altLang="ko-KR" b="1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ko-KR" altLang="en-US" b="1" dirty="0"/>
                        <a:t>회원가입이 되어있는 </a:t>
                      </a:r>
                      <a:r>
                        <a:rPr lang="ko-KR" altLang="en-US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기존의 고객</a:t>
                      </a:r>
                      <a:r>
                        <a:rPr lang="ko-KR" altLang="en-US" b="1" dirty="0"/>
                        <a:t>은 아이디와 비밀번호를 입력해 </a:t>
                      </a:r>
                      <a:r>
                        <a:rPr lang="ko-KR" altLang="en-US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로그인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39784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F8521EF3-BDC3-40B9-9D98-C11547D08F71}"/>
              </a:ext>
            </a:extLst>
          </p:cNvPr>
          <p:cNvSpPr/>
          <p:nvPr/>
        </p:nvSpPr>
        <p:spPr>
          <a:xfrm>
            <a:off x="385676" y="221230"/>
            <a:ext cx="1774845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시나리오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C5E60D-15B8-4E43-8D9E-E14C6B13F58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437" y="1855650"/>
            <a:ext cx="3154976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53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1CD19A5-1D58-4F30-85ED-3C4EBEE302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259995"/>
              </p:ext>
            </p:extLst>
          </p:nvPr>
        </p:nvGraphicFramePr>
        <p:xfrm>
          <a:off x="646949" y="1038225"/>
          <a:ext cx="7850101" cy="54482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9351">
                  <a:extLst>
                    <a:ext uri="{9D8B030D-6E8A-4147-A177-3AD203B41FA5}">
                      <a16:colId xmlns:a16="http://schemas.microsoft.com/office/drawing/2014/main" val="939855447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468172890"/>
                    </a:ext>
                  </a:extLst>
                </a:gridCol>
              </a:tblGrid>
              <a:tr h="50575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회원가입 화면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097542"/>
                  </a:ext>
                </a:extLst>
              </a:tr>
              <a:tr h="494254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US" altLang="ko-KR" sz="1800" b="1" dirty="0"/>
                        <a:t>ID , PW ,</a:t>
                      </a:r>
                      <a:r>
                        <a:rPr lang="ko-KR" altLang="en-US" sz="1800" b="1" dirty="0"/>
                        <a:t>이름 및 주소 등 본인의 신상정보 입력</a:t>
                      </a:r>
                      <a:endParaRPr lang="en-US" altLang="ko-KR" sz="1800" b="1" dirty="0"/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endParaRPr lang="ko-KR" altLang="en-US" sz="1800" b="1" dirty="0"/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US" altLang="ko-KR" sz="1800" b="1" dirty="0"/>
                        <a:t>C</a:t>
                      </a:r>
                      <a:r>
                        <a:rPr lang="ko-KR" altLang="en-US" sz="1800" b="1" dirty="0" err="1"/>
                        <a:t>sv파일</a:t>
                      </a:r>
                      <a:r>
                        <a:rPr lang="ko-KR" altLang="en-US" sz="1800" b="1" dirty="0"/>
                        <a:t> 형식으로 저장</a:t>
                      </a:r>
                    </a:p>
                    <a:p>
                      <a:pPr marL="342900" indent="-342900" algn="l" latinLnBrk="1">
                        <a:buFont typeface="+mj-lt"/>
                        <a:buAutoNum type="arabicPeriod"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39784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F8521EF3-BDC3-40B9-9D98-C11547D08F71}"/>
              </a:ext>
            </a:extLst>
          </p:cNvPr>
          <p:cNvSpPr/>
          <p:nvPr/>
        </p:nvSpPr>
        <p:spPr>
          <a:xfrm>
            <a:off x="385676" y="221230"/>
            <a:ext cx="1774845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시나리오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69C3826-558B-4DC0-9420-3F93236EB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437" y="1855650"/>
            <a:ext cx="3154975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6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9ADCFAA-2AB6-4842-95B7-12A3C4F763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213382"/>
              </p:ext>
            </p:extLst>
          </p:nvPr>
        </p:nvGraphicFramePr>
        <p:xfrm>
          <a:off x="646949" y="1038225"/>
          <a:ext cx="7850101" cy="54482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9351">
                  <a:extLst>
                    <a:ext uri="{9D8B030D-6E8A-4147-A177-3AD203B41FA5}">
                      <a16:colId xmlns:a16="http://schemas.microsoft.com/office/drawing/2014/main" val="939855447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468172890"/>
                    </a:ext>
                  </a:extLst>
                </a:gridCol>
              </a:tblGrid>
              <a:tr h="50575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메인 화면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097542"/>
                  </a:ext>
                </a:extLst>
              </a:tr>
              <a:tr h="494254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800" b="1" dirty="0"/>
                        <a:t>세탁할 물품의 </a:t>
                      </a:r>
                      <a:r>
                        <a:rPr lang="ko-KR" alt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대분류</a:t>
                      </a:r>
                      <a:r>
                        <a:rPr lang="ko-KR" altLang="en-US" sz="1800" b="1" dirty="0"/>
                        <a:t>를 선택할 수 있음</a:t>
                      </a:r>
                      <a:endParaRPr lang="en-US" altLang="ko-KR" sz="1800" b="1" dirty="0"/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endParaRPr lang="ko-KR" altLang="en-US" sz="1800" b="1" dirty="0"/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800" b="1" dirty="0"/>
                        <a:t>마이페이지로 이동할 수 있는 버튼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39784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F8521EF3-BDC3-40B9-9D98-C11547D08F71}"/>
              </a:ext>
            </a:extLst>
          </p:cNvPr>
          <p:cNvSpPr/>
          <p:nvPr/>
        </p:nvSpPr>
        <p:spPr>
          <a:xfrm>
            <a:off x="385676" y="221230"/>
            <a:ext cx="1774845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시나리오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AEC88D-CA63-4023-9655-6BD61D1D46E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437" y="1855650"/>
            <a:ext cx="3154976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788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8521EF3-BDC3-40B9-9D98-C11547D08F71}"/>
              </a:ext>
            </a:extLst>
          </p:cNvPr>
          <p:cNvSpPr/>
          <p:nvPr/>
        </p:nvSpPr>
        <p:spPr>
          <a:xfrm>
            <a:off x="385676" y="221230"/>
            <a:ext cx="1774845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시나리오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88B60B-3A80-4519-BCD7-6FA3923E9B3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437" y="1855650"/>
            <a:ext cx="3154976" cy="4320000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2E056C8-725C-4113-9F94-377BFE7632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389300"/>
              </p:ext>
            </p:extLst>
          </p:nvPr>
        </p:nvGraphicFramePr>
        <p:xfrm>
          <a:off x="646949" y="1038225"/>
          <a:ext cx="7850101" cy="54482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9351">
                  <a:extLst>
                    <a:ext uri="{9D8B030D-6E8A-4147-A177-3AD203B41FA5}">
                      <a16:colId xmlns:a16="http://schemas.microsoft.com/office/drawing/2014/main" val="939855447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468172890"/>
                    </a:ext>
                  </a:extLst>
                </a:gridCol>
              </a:tblGrid>
              <a:tr h="50575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세탁소 리스트 화면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097542"/>
                  </a:ext>
                </a:extLst>
              </a:tr>
              <a:tr h="494254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ko-KR" altLang="en-US" b="1" dirty="0"/>
                        <a:t>사용자가 등록한 </a:t>
                      </a:r>
                      <a:r>
                        <a:rPr lang="ko-KR" altLang="en-US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동네세탁소의 리스트</a:t>
                      </a:r>
                      <a:r>
                        <a:rPr lang="ko-KR" altLang="en-US" b="1" dirty="0"/>
                        <a:t>를 보여주는 화면</a:t>
                      </a:r>
                      <a:endParaRPr lang="en-US" altLang="ko-KR" b="1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endParaRPr lang="en-US" altLang="ko-KR" b="1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ko-KR" altLang="en-US" b="1" dirty="0"/>
                        <a:t>리스트에는 </a:t>
                      </a:r>
                      <a:r>
                        <a:rPr lang="ko-KR" altLang="en-US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프로필사진</a:t>
                      </a:r>
                      <a:r>
                        <a:rPr lang="en-US" altLang="ko-KR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상호</a:t>
                      </a:r>
                      <a:r>
                        <a:rPr lang="en-US" altLang="ko-KR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주소</a:t>
                      </a:r>
                      <a:r>
                        <a:rPr lang="en-US" altLang="ko-KR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취급물품 </a:t>
                      </a:r>
                      <a:r>
                        <a:rPr lang="ko-KR" altLang="en-US" b="1" dirty="0"/>
                        <a:t>등이 기재되어 있음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39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3398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8521EF3-BDC3-40B9-9D98-C11547D08F71}"/>
              </a:ext>
            </a:extLst>
          </p:cNvPr>
          <p:cNvSpPr/>
          <p:nvPr/>
        </p:nvSpPr>
        <p:spPr>
          <a:xfrm>
            <a:off x="385676" y="221230"/>
            <a:ext cx="1774845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시나리오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108AA5-199C-4132-9F91-E9374CD7949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433" y="1855650"/>
            <a:ext cx="3154980" cy="4320000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10E7065-C84E-4CE6-BA14-1DA70203A5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645717"/>
              </p:ext>
            </p:extLst>
          </p:nvPr>
        </p:nvGraphicFramePr>
        <p:xfrm>
          <a:off x="646949" y="1038225"/>
          <a:ext cx="7850101" cy="54482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9351">
                  <a:extLst>
                    <a:ext uri="{9D8B030D-6E8A-4147-A177-3AD203B41FA5}">
                      <a16:colId xmlns:a16="http://schemas.microsoft.com/office/drawing/2014/main" val="939855447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468172890"/>
                    </a:ext>
                  </a:extLst>
                </a:gridCol>
              </a:tblGrid>
              <a:tr h="50575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세탁소 상세정보 및 주문 화면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097542"/>
                  </a:ext>
                </a:extLst>
              </a:tr>
              <a:tr h="494254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800" b="1" dirty="0"/>
                        <a:t>세탁소 리스트 화면에서 세탁소를 하나 클릭했을 때 보여지는 화면</a:t>
                      </a:r>
                      <a:endParaRPr lang="en-US" altLang="ko-KR" sz="1800" b="1" dirty="0"/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endParaRPr lang="en-US" altLang="ko-KR" sz="1800" b="1" dirty="0"/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세탁소에서 제공하는 서비스 </a:t>
                      </a:r>
                      <a:r>
                        <a:rPr lang="ko-KR" altLang="en-US" sz="1800" b="1" dirty="0"/>
                        <a:t>및 주소 등 </a:t>
                      </a:r>
                      <a:r>
                        <a:rPr lang="ko-KR" alt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세탁소에 대한 상세정보</a:t>
                      </a:r>
                      <a:r>
                        <a:rPr lang="ko-KR" altLang="en-US" sz="1800" b="1" dirty="0"/>
                        <a:t>를 보여줌</a:t>
                      </a:r>
                      <a:endParaRPr lang="en-US" altLang="ko-KR" sz="1800" b="1" dirty="0"/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endParaRPr lang="en-US" altLang="ko-KR" sz="1800" b="1" dirty="0"/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800" b="1" dirty="0"/>
                        <a:t>내가 세탁할 물품들의 </a:t>
                      </a:r>
                      <a:r>
                        <a:rPr lang="ko-KR" alt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주문서</a:t>
                      </a:r>
                      <a:r>
                        <a:rPr lang="ko-KR" altLang="en-US" sz="1800" b="1" dirty="0"/>
                        <a:t>를 체크 및 </a:t>
                      </a:r>
                      <a:r>
                        <a:rPr lang="ko-KR" alt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주의사항을 기입</a:t>
                      </a:r>
                    </a:p>
                    <a:p>
                      <a:endParaRPr lang="ko-KR" altLang="en-US" sz="1800" dirty="0"/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39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776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1233</TotalTime>
  <Words>651</Words>
  <Application>Microsoft Office PowerPoint</Application>
  <PresentationFormat>화면 슬라이드 쇼(4:3)</PresentationFormat>
  <Paragraphs>501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배달의민족 한나체 Pro OTF</vt:lpstr>
      <vt:lpstr>Arial</vt:lpstr>
      <vt:lpstr>배달의민족 한나체 Pro</vt:lpstr>
      <vt:lpstr>Wingdings</vt:lpstr>
      <vt:lpstr>맑은 고딕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반려동물 케어로봇 (케어봇)</dc:title>
  <dc:creator>minjeong</dc:creator>
  <cp:lastModifiedBy>권민정</cp:lastModifiedBy>
  <cp:revision>79</cp:revision>
  <dcterms:created xsi:type="dcterms:W3CDTF">2018-11-15T11:57:02Z</dcterms:created>
  <dcterms:modified xsi:type="dcterms:W3CDTF">2019-02-11T08:07:34Z</dcterms:modified>
</cp:coreProperties>
</file>